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6" r:id="rId1"/>
  </p:sldMasterIdLst>
  <p:sldIdLst>
    <p:sldId id="257" r:id="rId2"/>
    <p:sldId id="258" r:id="rId3"/>
    <p:sldId id="259" r:id="rId4"/>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1452"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4E72FF7E-B41E-448A-875B-153B32BB7F21}" type="datetimeFigureOut">
              <a:rPr lang="en-US" smtClean="0"/>
              <a:t>4/9/2024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7171E51E-EB79-4377-A079-E98AED761936}"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4E72FF7E-B41E-448A-875B-153B32BB7F21}" type="datetimeFigureOut">
              <a:rPr lang="en-US" smtClean="0"/>
              <a:t>4/9/2024</a:t>
            </a:fld>
            <a:endParaRPr lang="en-US"/>
          </a:p>
        </p:txBody>
      </p:sp>
      <p:sp>
        <p:nvSpPr>
          <p:cNvPr id="9" name="Slide Number Placeholder 8"/>
          <p:cNvSpPr>
            <a:spLocks noGrp="1"/>
          </p:cNvSpPr>
          <p:nvPr>
            <p:ph type="sldNum" sz="quarter" idx="15"/>
          </p:nvPr>
        </p:nvSpPr>
        <p:spPr/>
        <p:txBody>
          <a:bodyPr rtlCol="0"/>
          <a:lstStyle/>
          <a:p>
            <a:fld id="{7171E51E-EB79-4377-A079-E98AED761936}"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7171E51E-EB79-4377-A079-E98AED761936}"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4E72FF7E-B41E-448A-875B-153B32BB7F21}" type="datetimeFigureOut">
              <a:rPr lang="en-US" smtClean="0"/>
              <a:t>4/9/2024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71E51E-EB79-4377-A079-E98AED761936}"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4E72FF7E-B41E-448A-875B-153B32BB7F21}" type="datetimeFigureOut">
              <a:rPr lang="en-US" smtClean="0"/>
              <a:t>4/9/2024</a:t>
            </a:fld>
            <a:endParaRPr lang="en-US"/>
          </a:p>
        </p:txBody>
      </p:sp>
      <p:sp>
        <p:nvSpPr>
          <p:cNvPr id="7" name="Slide Number Placeholder 6"/>
          <p:cNvSpPr>
            <a:spLocks noGrp="1"/>
          </p:cNvSpPr>
          <p:nvPr>
            <p:ph type="sldNum" sz="quarter" idx="11"/>
          </p:nvPr>
        </p:nvSpPr>
        <p:spPr/>
        <p:txBody>
          <a:bodyPr rtlCol="0"/>
          <a:lstStyle/>
          <a:p>
            <a:fld id="{7171E51E-EB79-4377-A079-E98AED761936}"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72FF7E-B41E-448A-875B-153B32BB7F21}" type="datetimeFigureOut">
              <a:rPr lang="en-US" smtClean="0"/>
              <a:t>4/9/2024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4E72FF7E-B41E-448A-875B-153B32BB7F21}" type="datetimeFigureOut">
              <a:rPr lang="en-US" smtClean="0"/>
              <a:t>4/9/2024</a:t>
            </a:fld>
            <a:endParaRPr lang="en-US"/>
          </a:p>
        </p:txBody>
      </p:sp>
      <p:sp>
        <p:nvSpPr>
          <p:cNvPr id="22" name="Slide Number Placeholder 21"/>
          <p:cNvSpPr>
            <a:spLocks noGrp="1"/>
          </p:cNvSpPr>
          <p:nvPr>
            <p:ph type="sldNum" sz="quarter" idx="15"/>
          </p:nvPr>
        </p:nvSpPr>
        <p:spPr/>
        <p:txBody>
          <a:bodyPr rtlCol="0"/>
          <a:lstStyle/>
          <a:p>
            <a:fld id="{7171E51E-EB79-4377-A079-E98AED761936}"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4E72FF7E-B41E-448A-875B-153B32BB7F21}" type="datetimeFigureOut">
              <a:rPr lang="en-US" smtClean="0"/>
              <a:t>4/9/2024</a:t>
            </a:fld>
            <a:endParaRPr lang="en-US"/>
          </a:p>
        </p:txBody>
      </p:sp>
      <p:sp>
        <p:nvSpPr>
          <p:cNvPr id="18" name="Slide Number Placeholder 17"/>
          <p:cNvSpPr>
            <a:spLocks noGrp="1"/>
          </p:cNvSpPr>
          <p:nvPr>
            <p:ph type="sldNum" sz="quarter" idx="11"/>
          </p:nvPr>
        </p:nvSpPr>
        <p:spPr/>
        <p:txBody>
          <a:bodyPr rtlCol="0"/>
          <a:lstStyle/>
          <a:p>
            <a:fld id="{7171E51E-EB79-4377-A079-E98AED761936}"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4E72FF7E-B41E-448A-875B-153B32BB7F21}" type="datetimeFigureOut">
              <a:rPr lang="en-US" smtClean="0"/>
              <a:t>4/9/2024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7171E51E-EB79-4377-A079-E98AED761936}"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8676" y="3212068"/>
            <a:ext cx="7333098" cy="369332"/>
          </a:xfrm>
          <a:prstGeom prst="rect">
            <a:avLst/>
          </a:prstGeom>
          <a:noFill/>
        </p:spPr>
        <p:txBody>
          <a:bodyPr wrap="none" rtlCol="0">
            <a:spAutoFit/>
          </a:bodyPr>
          <a:lstStyle/>
          <a:p>
            <a:pPr algn="ctr"/>
            <a:r>
              <a:rPr lang="en-US" b="1" dirty="0" smtClean="0">
                <a:latin typeface="Times New Roman" pitchFamily="18" charset="0"/>
                <a:cs typeface="Times New Roman" pitchFamily="18" charset="0"/>
              </a:rPr>
              <a:t>TOPIC</a:t>
            </a:r>
            <a:r>
              <a:rPr lang="en-US" dirty="0" smtClean="0">
                <a:latin typeface="Times New Roman" pitchFamily="18" charset="0"/>
                <a:cs typeface="Times New Roman" pitchFamily="18" charset="0"/>
              </a:rPr>
              <a:t>: BUS RESERVATION SYSTEM USING PYTHON AND DIJANGO</a:t>
            </a:r>
            <a:endParaRPr lang="en-US" dirty="0">
              <a:latin typeface="Times New Roman" pitchFamily="18" charset="0"/>
              <a:cs typeface="Times New Roman" pitchFamily="18" charset="0"/>
            </a:endParaRPr>
          </a:p>
        </p:txBody>
      </p:sp>
      <p:sp>
        <p:nvSpPr>
          <p:cNvPr id="3" name="TextBox 2"/>
          <p:cNvSpPr txBox="1"/>
          <p:nvPr/>
        </p:nvSpPr>
        <p:spPr>
          <a:xfrm>
            <a:off x="828676" y="4050654"/>
            <a:ext cx="3707105"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NAME </a:t>
            </a:r>
            <a:r>
              <a:rPr lang="en-US" dirty="0" smtClean="0">
                <a:latin typeface="Times New Roman" pitchFamily="18" charset="0"/>
                <a:cs typeface="Times New Roman" pitchFamily="18" charset="0"/>
              </a:rPr>
              <a:t>: DHARSHINI K</a:t>
            </a:r>
            <a:endParaRPr lang="en-US" dirty="0">
              <a:latin typeface="Times New Roman" pitchFamily="18" charset="0"/>
              <a:cs typeface="Times New Roman" pitchFamily="18" charset="0"/>
            </a:endParaRPr>
          </a:p>
        </p:txBody>
      </p:sp>
      <p:sp>
        <p:nvSpPr>
          <p:cNvPr id="4" name="TextBox 3"/>
          <p:cNvSpPr txBox="1"/>
          <p:nvPr/>
        </p:nvSpPr>
        <p:spPr>
          <a:xfrm>
            <a:off x="828676" y="4464231"/>
            <a:ext cx="2181046"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ID</a:t>
            </a:r>
            <a:r>
              <a:rPr lang="en-US" b="1" smtClean="0">
                <a:latin typeface="Times New Roman" pitchFamily="18" charset="0"/>
                <a:cs typeface="Times New Roman" pitchFamily="18" charset="0"/>
              </a:rPr>
              <a:t>: </a:t>
            </a:r>
            <a:r>
              <a:rPr lang="en-US" smtClean="0">
                <a:latin typeface="Times New Roman" pitchFamily="18" charset="0"/>
                <a:cs typeface="Times New Roman" pitchFamily="18" charset="0"/>
              </a:rPr>
              <a:t>3013</a:t>
            </a:r>
            <a:endParaRPr lang="en-US" dirty="0"/>
          </a:p>
        </p:txBody>
      </p:sp>
      <p:sp>
        <p:nvSpPr>
          <p:cNvPr id="5" name="TextBox 4"/>
          <p:cNvSpPr txBox="1"/>
          <p:nvPr/>
        </p:nvSpPr>
        <p:spPr>
          <a:xfrm>
            <a:off x="1540345" y="1558413"/>
            <a:ext cx="5909759" cy="584775"/>
          </a:xfrm>
          <a:prstGeom prst="rect">
            <a:avLst/>
          </a:prstGeom>
          <a:noFill/>
        </p:spPr>
        <p:txBody>
          <a:bodyPr wrap="none" rtlCol="0">
            <a:spAutoFit/>
          </a:bodyPr>
          <a:lstStyle/>
          <a:p>
            <a:r>
              <a:rPr lang="en-US" sz="3200" dirty="0" smtClean="0">
                <a:latin typeface="Times New Roman" pitchFamily="18" charset="0"/>
                <a:cs typeface="Times New Roman" pitchFamily="18" charset="0"/>
              </a:rPr>
              <a:t>NAAN MUDHALVAN PROJECT</a:t>
            </a:r>
            <a:endParaRPr lang="en-US" sz="3200" dirty="0">
              <a:latin typeface="Times New Roman" pitchFamily="18" charset="0"/>
              <a:cs typeface="Times New Roman" pitchFamily="18" charset="0"/>
            </a:endParaRPr>
          </a:p>
        </p:txBody>
      </p:sp>
    </p:spTree>
    <p:extLst>
      <p:ext uri="{BB962C8B-B14F-4D97-AF65-F5344CB8AC3E}">
        <p14:creationId xmlns:p14="http://schemas.microsoft.com/office/powerpoint/2010/main" val="41400708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6751" y="23622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370985" y="1447800"/>
            <a:ext cx="2454518" cy="369332"/>
          </a:xfrm>
          <a:prstGeom prst="rect">
            <a:avLst/>
          </a:prstGeom>
        </p:spPr>
        <p:txBody>
          <a:bodyPr wrap="none">
            <a:spAutoFit/>
          </a:bodyPr>
          <a:lstStyle/>
          <a:p>
            <a:r>
              <a:rPr lang="en-US" b="1" dirty="0" smtClean="0">
                <a:latin typeface="Arial" pitchFamily="34" charset="0"/>
                <a:cs typeface="Arial" pitchFamily="34" charset="0"/>
              </a:rPr>
              <a:t>Login-Success-Page</a:t>
            </a:r>
            <a:endParaRPr lang="en-US" dirty="0"/>
          </a:p>
        </p:txBody>
      </p:sp>
    </p:spTree>
    <p:extLst>
      <p:ext uri="{BB962C8B-B14F-4D97-AF65-F5344CB8AC3E}">
        <p14:creationId xmlns:p14="http://schemas.microsoft.com/office/powerpoint/2010/main" val="23022731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9712" y="25146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64546" y="1524000"/>
            <a:ext cx="1813317" cy="369332"/>
          </a:xfrm>
          <a:prstGeom prst="rect">
            <a:avLst/>
          </a:prstGeom>
        </p:spPr>
        <p:txBody>
          <a:bodyPr wrap="none">
            <a:spAutoFit/>
          </a:bodyPr>
          <a:lstStyle/>
          <a:p>
            <a:r>
              <a:rPr lang="en-US" b="1" dirty="0" smtClean="0">
                <a:latin typeface="Arial" pitchFamily="34" charset="0"/>
                <a:cs typeface="Arial" pitchFamily="34" charset="0"/>
              </a:rPr>
              <a:t>Find-Bus-Page</a:t>
            </a:r>
            <a:endParaRPr lang="en-US" dirty="0"/>
          </a:p>
        </p:txBody>
      </p:sp>
    </p:spTree>
    <p:extLst>
      <p:ext uri="{BB962C8B-B14F-4D97-AF65-F5344CB8AC3E}">
        <p14:creationId xmlns:p14="http://schemas.microsoft.com/office/powerpoint/2010/main" val="7935738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0621" y="2286000"/>
            <a:ext cx="6380163"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459362" y="1219200"/>
            <a:ext cx="2223686" cy="369332"/>
          </a:xfrm>
          <a:prstGeom prst="rect">
            <a:avLst/>
          </a:prstGeom>
        </p:spPr>
        <p:txBody>
          <a:bodyPr wrap="none">
            <a:spAutoFit/>
          </a:bodyPr>
          <a:lstStyle/>
          <a:p>
            <a:r>
              <a:rPr lang="en-US" b="1" dirty="0" smtClean="0">
                <a:latin typeface="Arial" pitchFamily="34" charset="0"/>
                <a:cs typeface="Arial" pitchFamily="34" charset="0"/>
              </a:rPr>
              <a:t>See-Booking-Page</a:t>
            </a:r>
            <a:endParaRPr lang="en-US" dirty="0"/>
          </a:p>
        </p:txBody>
      </p:sp>
    </p:spTree>
    <p:extLst>
      <p:ext uri="{BB962C8B-B14F-4D97-AF65-F5344CB8AC3E}">
        <p14:creationId xmlns:p14="http://schemas.microsoft.com/office/powerpoint/2010/main" val="2909643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2616" y="1905000"/>
            <a:ext cx="6483350"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86607" y="1066800"/>
            <a:ext cx="1736373" cy="369332"/>
          </a:xfrm>
          <a:prstGeom prst="rect">
            <a:avLst/>
          </a:prstGeom>
        </p:spPr>
        <p:txBody>
          <a:bodyPr wrap="none">
            <a:spAutoFit/>
          </a:bodyPr>
          <a:lstStyle/>
          <a:p>
            <a:r>
              <a:rPr lang="en-US" b="1" dirty="0" smtClean="0">
                <a:latin typeface="Arial" pitchFamily="34" charset="0"/>
                <a:cs typeface="Arial" pitchFamily="34" charset="0"/>
              </a:rPr>
              <a:t>Register-Page</a:t>
            </a:r>
            <a:endParaRPr lang="en-US" dirty="0"/>
          </a:p>
        </p:txBody>
      </p:sp>
    </p:spTree>
    <p:extLst>
      <p:ext uri="{BB962C8B-B14F-4D97-AF65-F5344CB8AC3E}">
        <p14:creationId xmlns:p14="http://schemas.microsoft.com/office/powerpoint/2010/main" val="7537720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0251"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197264" y="1066800"/>
            <a:ext cx="2749471" cy="369332"/>
          </a:xfrm>
          <a:prstGeom prst="rect">
            <a:avLst/>
          </a:prstGeom>
        </p:spPr>
        <p:txBody>
          <a:bodyPr wrap="none">
            <a:spAutoFit/>
          </a:bodyPr>
          <a:lstStyle/>
          <a:p>
            <a:r>
              <a:rPr lang="en-US" b="1" dirty="0" smtClean="0">
                <a:latin typeface="Arial" pitchFamily="34" charset="0"/>
                <a:cs typeface="Arial" pitchFamily="34" charset="0"/>
              </a:rPr>
              <a:t>Register-Success-Page</a:t>
            </a:r>
            <a:endParaRPr lang="en-US" dirty="0"/>
          </a:p>
        </p:txBody>
      </p:sp>
    </p:spTree>
    <p:extLst>
      <p:ext uri="{BB962C8B-B14F-4D97-AF65-F5344CB8AC3E}">
        <p14:creationId xmlns:p14="http://schemas.microsoft.com/office/powerpoint/2010/main" val="35163475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4999"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57600" y="1066800"/>
            <a:ext cx="1595309" cy="369332"/>
          </a:xfrm>
          <a:prstGeom prst="rect">
            <a:avLst/>
          </a:prstGeom>
        </p:spPr>
        <p:txBody>
          <a:bodyPr wrap="none">
            <a:spAutoFit/>
          </a:bodyPr>
          <a:lstStyle/>
          <a:p>
            <a:r>
              <a:rPr lang="en-US" b="1" dirty="0" smtClean="0">
                <a:latin typeface="Arial" pitchFamily="34" charset="0"/>
                <a:cs typeface="Arial" pitchFamily="34" charset="0"/>
              </a:rPr>
              <a:t>Logout-Page</a:t>
            </a:r>
            <a:endParaRPr lang="en-US" dirty="0"/>
          </a:p>
        </p:txBody>
      </p:sp>
    </p:spTree>
    <p:extLst>
      <p:ext uri="{BB962C8B-B14F-4D97-AF65-F5344CB8AC3E}">
        <p14:creationId xmlns:p14="http://schemas.microsoft.com/office/powerpoint/2010/main" val="3410079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916858" y="1828800"/>
            <a:ext cx="6411913"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ü"/>
            </a:pPr>
            <a:r>
              <a:rPr lang="en-IN" sz="1800" dirty="0"/>
              <a:t>Mobile Application Development</a:t>
            </a:r>
          </a:p>
          <a:p>
            <a:pPr eaLnBrk="1" hangingPunct="1">
              <a:buFont typeface="Wingdings" pitchFamily="2" charset="2"/>
              <a:buChar char="ü"/>
            </a:pPr>
            <a:endParaRPr lang="en-IN" sz="1800" dirty="0"/>
          </a:p>
          <a:p>
            <a:pPr eaLnBrk="1" hangingPunct="1">
              <a:buFont typeface="Wingdings" pitchFamily="2" charset="2"/>
              <a:buChar char="ü"/>
            </a:pPr>
            <a:r>
              <a:rPr lang="en-IN" sz="1800" dirty="0"/>
              <a:t>Dynamic Pricing</a:t>
            </a:r>
          </a:p>
          <a:p>
            <a:pPr eaLnBrk="1" hangingPunct="1">
              <a:buFont typeface="Wingdings" pitchFamily="2" charset="2"/>
              <a:buChar char="ü"/>
            </a:pPr>
            <a:endParaRPr lang="en-IN" sz="1800" dirty="0"/>
          </a:p>
          <a:p>
            <a:pPr eaLnBrk="1" hangingPunct="1">
              <a:buFont typeface="Wingdings" pitchFamily="2" charset="2"/>
              <a:buChar char="ü"/>
            </a:pPr>
            <a:r>
              <a:rPr lang="en-IN" sz="1800" dirty="0"/>
              <a:t>Predictive Analytics</a:t>
            </a:r>
          </a:p>
          <a:p>
            <a:pPr eaLnBrk="1" hangingPunct="1">
              <a:buFont typeface="Wingdings" pitchFamily="2" charset="2"/>
              <a:buChar char="ü"/>
            </a:pPr>
            <a:endParaRPr lang="en-IN" sz="1800" dirty="0"/>
          </a:p>
          <a:p>
            <a:pPr eaLnBrk="1" hangingPunct="1">
              <a:buFont typeface="Wingdings" pitchFamily="2" charset="2"/>
              <a:buChar char="ü"/>
            </a:pPr>
            <a:r>
              <a:rPr lang="en-IN" sz="1800" dirty="0"/>
              <a:t>Integration with Travel Partners</a:t>
            </a:r>
          </a:p>
          <a:p>
            <a:pPr eaLnBrk="1" hangingPunct="1">
              <a:buFont typeface="Wingdings" pitchFamily="2" charset="2"/>
              <a:buChar char="ü"/>
            </a:pPr>
            <a:endParaRPr lang="en-IN" sz="1800" dirty="0"/>
          </a:p>
          <a:p>
            <a:pPr eaLnBrk="1" hangingPunct="1">
              <a:buFont typeface="Wingdings" pitchFamily="2" charset="2"/>
              <a:buChar char="ü"/>
            </a:pPr>
            <a:r>
              <a:rPr lang="en-IN" sz="1800" dirty="0"/>
              <a:t>Real-time Tracking and Alerts</a:t>
            </a:r>
          </a:p>
          <a:p>
            <a:pPr eaLnBrk="1" hangingPunct="1">
              <a:buFont typeface="Wingdings" pitchFamily="2" charset="2"/>
              <a:buChar char="ü"/>
            </a:pPr>
            <a:endParaRPr lang="en-IN" sz="1800" dirty="0"/>
          </a:p>
          <a:p>
            <a:pPr eaLnBrk="1" hangingPunct="1">
              <a:buFont typeface="Wingdings" pitchFamily="2" charset="2"/>
              <a:buChar char="ü"/>
            </a:pPr>
            <a:r>
              <a:rPr lang="en-IN" sz="1800" dirty="0"/>
              <a:t>Multi-language Support</a:t>
            </a:r>
          </a:p>
          <a:p>
            <a:pPr eaLnBrk="1" hangingPunct="1">
              <a:buFont typeface="Wingdings" pitchFamily="2" charset="2"/>
              <a:buChar char="ü"/>
            </a:pPr>
            <a:endParaRPr lang="en-IN" sz="1800" dirty="0"/>
          </a:p>
          <a:p>
            <a:pPr eaLnBrk="1" hangingPunct="1">
              <a:buFont typeface="Wingdings" pitchFamily="2" charset="2"/>
              <a:buChar char="ü"/>
            </a:pPr>
            <a:r>
              <a:rPr lang="en-IN" sz="1800" dirty="0"/>
              <a:t>Accessibility Features</a:t>
            </a:r>
          </a:p>
        </p:txBody>
      </p:sp>
      <p:sp>
        <p:nvSpPr>
          <p:cNvPr id="3" name="Rectangle 2"/>
          <p:cNvSpPr/>
          <p:nvPr/>
        </p:nvSpPr>
        <p:spPr>
          <a:xfrm>
            <a:off x="914399" y="858176"/>
            <a:ext cx="3518912" cy="461665"/>
          </a:xfrm>
          <a:prstGeom prst="rect">
            <a:avLst/>
          </a:prstGeom>
        </p:spPr>
        <p:txBody>
          <a:bodyPr wrap="none">
            <a:spAutoFit/>
          </a:bodyPr>
          <a:lstStyle/>
          <a:p>
            <a:r>
              <a:rPr lang="en-IN" sz="2400" b="1" dirty="0" smtClean="0">
                <a:solidFill>
                  <a:srgbClr val="213163"/>
                </a:solidFill>
                <a:latin typeface="Arial" pitchFamily="34" charset="0"/>
                <a:cs typeface="Arial" pitchFamily="34" charset="0"/>
              </a:rPr>
              <a:t>Future </a:t>
            </a:r>
            <a:r>
              <a:rPr lang="en-US" sz="2400" b="1" dirty="0" smtClean="0">
                <a:solidFill>
                  <a:srgbClr val="213163"/>
                </a:solidFill>
                <a:latin typeface="Arial" pitchFamily="34" charset="0"/>
                <a:cs typeface="Arial" pitchFamily="34" charset="0"/>
              </a:rPr>
              <a:t>Enhancements</a:t>
            </a:r>
            <a:r>
              <a:rPr lang="en-US" sz="2400" b="1" dirty="0" smtClean="0">
                <a:solidFill>
                  <a:srgbClr val="374151"/>
                </a:solidFill>
                <a:latin typeface="Arial" pitchFamily="34" charset="0"/>
                <a:cs typeface="Times New Roman" pitchFamily="18" charset="0"/>
              </a:rPr>
              <a:t>:</a:t>
            </a:r>
            <a:endParaRPr lang="en-US" sz="2400" dirty="0"/>
          </a:p>
        </p:txBody>
      </p:sp>
    </p:spTree>
    <p:extLst>
      <p:ext uri="{BB962C8B-B14F-4D97-AF65-F5344CB8AC3E}">
        <p14:creationId xmlns:p14="http://schemas.microsoft.com/office/powerpoint/2010/main" val="19077587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1497" y="1905000"/>
            <a:ext cx="7742903" cy="3908762"/>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18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eaLnBrk="1" hangingPunct="1">
              <a:buFont typeface="Wingdings" pitchFamily="2" charset="2"/>
              <a:buChar char="v"/>
            </a:pPr>
            <a:endParaRPr lang="en-GB" sz="1800" dirty="0"/>
          </a:p>
          <a:p>
            <a:pPr eaLnBrk="1" hangingPunct="1">
              <a:buFont typeface="Wingdings" pitchFamily="2" charset="2"/>
              <a:buChar char="v"/>
            </a:pPr>
            <a:r>
              <a:rPr lang="en-GB" sz="18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pPr eaLnBrk="1" hangingPunct="1"/>
            <a:endParaRPr lang="en-IN" dirty="0"/>
          </a:p>
        </p:txBody>
      </p:sp>
      <p:sp>
        <p:nvSpPr>
          <p:cNvPr id="3" name="Rectangle 2"/>
          <p:cNvSpPr/>
          <p:nvPr/>
        </p:nvSpPr>
        <p:spPr>
          <a:xfrm>
            <a:off x="762000" y="914400"/>
            <a:ext cx="2141933" cy="523220"/>
          </a:xfrm>
          <a:prstGeom prst="rect">
            <a:avLst/>
          </a:prstGeom>
        </p:spPr>
        <p:txBody>
          <a:bodyPr wrap="none">
            <a:spAutoFit/>
          </a:bodyPr>
          <a:lstStyle/>
          <a:p>
            <a:r>
              <a:rPr lang="en-IN" sz="2800" b="1" dirty="0" smtClean="0">
                <a:solidFill>
                  <a:srgbClr val="213163"/>
                </a:solidFill>
                <a:latin typeface="Arial" pitchFamily="34" charset="0"/>
                <a:cs typeface="Arial" pitchFamily="34" charset="0"/>
              </a:rPr>
              <a:t>Conclusion</a:t>
            </a:r>
            <a:endParaRPr lang="en-US" sz="2800" dirty="0"/>
          </a:p>
        </p:txBody>
      </p:sp>
    </p:spTree>
    <p:extLst>
      <p:ext uri="{BB962C8B-B14F-4D97-AF65-F5344CB8AC3E}">
        <p14:creationId xmlns:p14="http://schemas.microsoft.com/office/powerpoint/2010/main" val="33527933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24200" y="2889889"/>
            <a:ext cx="3240087" cy="769441"/>
          </a:xfrm>
          <a:prstGeom prst="rect">
            <a:avLst/>
          </a:prstGeom>
        </p:spPr>
        <p:txBody>
          <a:bodyPr wrap="square">
            <a:spAutoFit/>
          </a:bodyPr>
          <a:lstStyle/>
          <a:p>
            <a:pPr lvl="0"/>
            <a:r>
              <a:rPr lang="en-US" sz="4400" b="1" spc="-5" dirty="0">
                <a:solidFill>
                  <a:srgbClr val="DBF5F9">
                    <a:lumMod val="50000"/>
                  </a:srgbClr>
                </a:solidFill>
                <a:latin typeface="Berlin Sans FB Demi" pitchFamily="34" charset="0"/>
                <a:sym typeface="Arial"/>
              </a:rPr>
              <a:t>Thank You!</a:t>
            </a:r>
            <a:endParaRPr lang="en-US" sz="4400" dirty="0">
              <a:solidFill>
                <a:srgbClr val="DBF5F9">
                  <a:lumMod val="50000"/>
                </a:srgbClr>
              </a:solidFill>
              <a:latin typeface="Berlin Sans FB Demi" pitchFamily="34" charset="0"/>
            </a:endParaRPr>
          </a:p>
        </p:txBody>
      </p:sp>
    </p:spTree>
    <p:extLst>
      <p:ext uri="{BB962C8B-B14F-4D97-AF65-F5344CB8AC3E}">
        <p14:creationId xmlns:p14="http://schemas.microsoft.com/office/powerpoint/2010/main" val="1158994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0" y="1600200"/>
            <a:ext cx="1849865" cy="369332"/>
          </a:xfrm>
          <a:prstGeom prst="rect">
            <a:avLst/>
          </a:prstGeom>
          <a:noFill/>
        </p:spPr>
        <p:txBody>
          <a:bodyPr wrap="none" rtlCol="0">
            <a:spAutoFit/>
          </a:bodyPr>
          <a:lstStyle/>
          <a:p>
            <a:pPr algn="ctr"/>
            <a:r>
              <a:rPr lang="en-US" dirty="0" smtClean="0">
                <a:latin typeface="Times New Roman" pitchFamily="18" charset="0"/>
                <a:cs typeface="Times New Roman" pitchFamily="18" charset="0"/>
              </a:rPr>
              <a:t>PROJECT TITLE</a:t>
            </a:r>
            <a:endParaRPr lang="en-US" dirty="0">
              <a:latin typeface="Times New Roman" pitchFamily="18" charset="0"/>
              <a:cs typeface="Times New Roman" pitchFamily="18" charset="0"/>
            </a:endParaRPr>
          </a:p>
        </p:txBody>
      </p:sp>
      <p:sp>
        <p:nvSpPr>
          <p:cNvPr id="3" name="TextBox 2"/>
          <p:cNvSpPr txBox="1"/>
          <p:nvPr/>
        </p:nvSpPr>
        <p:spPr>
          <a:xfrm>
            <a:off x="1143000" y="2283959"/>
            <a:ext cx="6657593" cy="677108"/>
          </a:xfrm>
          <a:prstGeom prst="rect">
            <a:avLst/>
          </a:prstGeom>
          <a:noFill/>
        </p:spPr>
        <p:txBody>
          <a:bodyPr wrap="none" rtlCol="0">
            <a:spAutoFit/>
          </a:bodyPr>
          <a:lstStyle/>
          <a:p>
            <a:pPr algn="ctr"/>
            <a:r>
              <a:rPr lang="en-US" sz="2000" b="1" dirty="0" smtClean="0">
                <a:solidFill>
                  <a:schemeClr val="tx1"/>
                </a:solidFill>
                <a:latin typeface="Times New Roman" pitchFamily="18" charset="0"/>
                <a:cs typeface="Times New Roman" pitchFamily="18" charset="0"/>
              </a:rPr>
              <a:t>Building Bus Reservation System using Python and </a:t>
            </a:r>
            <a:r>
              <a:rPr lang="en-US" sz="2000" b="1" dirty="0" err="1" smtClean="0">
                <a:solidFill>
                  <a:schemeClr val="tx1"/>
                </a:solidFill>
                <a:latin typeface="Times New Roman" pitchFamily="18" charset="0"/>
                <a:cs typeface="Times New Roman" pitchFamily="18" charset="0"/>
              </a:rPr>
              <a:t>Django</a:t>
            </a:r>
            <a:endParaRPr lang="en-US" sz="2000" dirty="0" smtClean="0">
              <a:solidFill>
                <a:schemeClr val="tx1"/>
              </a:solidFill>
              <a:latin typeface="Times New Roman" pitchFamily="18" charset="0"/>
              <a:cs typeface="Times New Roman" pitchFamily="18" charset="0"/>
            </a:endParaRPr>
          </a:p>
          <a:p>
            <a:pPr algn="ctr"/>
            <a:endParaRPr lang="en-US" dirty="0"/>
          </a:p>
        </p:txBody>
      </p:sp>
      <p:sp>
        <p:nvSpPr>
          <p:cNvPr id="4" name="Rectangle 3"/>
          <p:cNvSpPr/>
          <p:nvPr/>
        </p:nvSpPr>
        <p:spPr>
          <a:xfrm>
            <a:off x="1143000" y="4724400"/>
            <a:ext cx="6781800" cy="861774"/>
          </a:xfrm>
          <a:prstGeom prst="rect">
            <a:avLst/>
          </a:prstGeom>
        </p:spPr>
        <p:txBody>
          <a:bodyPr wrap="square">
            <a:spAutoFit/>
          </a:bodyPr>
          <a:lstStyle/>
          <a:p>
            <a:pPr algn="ctr">
              <a:lnSpc>
                <a:spcPts val="2000"/>
              </a:lnSpc>
            </a:pPr>
            <a:r>
              <a:rPr lang="en-US" sz="2000" dirty="0" smtClean="0">
                <a:latin typeface="Bahnschrift Light" pitchFamily="34" charset="0"/>
              </a:rPr>
              <a:t>Abstract | Problem Statement | Project Overview | Proposed Solution | Technology Used | </a:t>
            </a:r>
            <a:r>
              <a:rPr lang="en-US" sz="2000" dirty="0" err="1" smtClean="0">
                <a:latin typeface="Bahnschrift Light" pitchFamily="34" charset="0"/>
              </a:rPr>
              <a:t>Modelling</a:t>
            </a:r>
            <a:r>
              <a:rPr lang="en-US" sz="2000" dirty="0" smtClean="0">
                <a:latin typeface="Bahnschrift Light" pitchFamily="34" charset="0"/>
              </a:rPr>
              <a:t> &amp; Results | Conclusion </a:t>
            </a:r>
            <a:endParaRPr lang="en-US" sz="2000" dirty="0">
              <a:latin typeface="Bahnschrift Light" pitchFamily="34" charset="0"/>
            </a:endParaRPr>
          </a:p>
        </p:txBody>
      </p:sp>
    </p:spTree>
    <p:extLst>
      <p:ext uri="{BB962C8B-B14F-4D97-AF65-F5344CB8AC3E}">
        <p14:creationId xmlns:p14="http://schemas.microsoft.com/office/powerpoint/2010/main" val="32979679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133600"/>
            <a:ext cx="7334250" cy="3693319"/>
          </a:xfrm>
          <a:prstGeom prst="rect">
            <a:avLst/>
          </a:prstGeom>
          <a:noFill/>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Ø"/>
            </a:pPr>
            <a:r>
              <a:rPr lang="en-GB" sz="2000" dirty="0"/>
              <a:t>The bus reservation system serves as a critical component in the transportation industry, facilitating efficient travel arrangements for passengers.</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This abstract outlines the key functionalities and features of a modernized bus reservation system aimed at enhancing the overall travel experience.</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The proposed system incorporates advanced technologies to streamline the booking process, optimize resource utilization, and ensure passenger satisfaction.</a:t>
            </a:r>
          </a:p>
          <a:p>
            <a:pPr eaLnBrk="1" hangingPunct="1"/>
            <a:endParaRPr lang="en-IN" dirty="0"/>
          </a:p>
        </p:txBody>
      </p:sp>
      <p:sp>
        <p:nvSpPr>
          <p:cNvPr id="3" name="TextBox 2"/>
          <p:cNvSpPr txBox="1"/>
          <p:nvPr/>
        </p:nvSpPr>
        <p:spPr>
          <a:xfrm>
            <a:off x="914400" y="990600"/>
            <a:ext cx="1527982" cy="400110"/>
          </a:xfrm>
          <a:prstGeom prst="rect">
            <a:avLst/>
          </a:prstGeom>
          <a:noFill/>
        </p:spPr>
        <p:txBody>
          <a:bodyPr wrap="none" rtlCol="0">
            <a:spAutoFit/>
          </a:bodyPr>
          <a:lstStyle/>
          <a:p>
            <a:r>
              <a:rPr lang="en-US" sz="2000" dirty="0" smtClean="0">
                <a:latin typeface="Times New Roman" pitchFamily="18" charset="0"/>
                <a:cs typeface="Times New Roman" pitchFamily="18" charset="0"/>
              </a:rPr>
              <a:t>ABSTRACT</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4179669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447800"/>
            <a:ext cx="7737364" cy="5016758"/>
          </a:xfrm>
          <a:prstGeom prst="rect">
            <a:avLst/>
          </a:prstGeom>
          <a:noFill/>
        </p:spPr>
        <p:txBody>
          <a:bodyPr wrap="square">
            <a:spAutoFit/>
          </a:bodyPr>
          <a:lstStyle/>
          <a:p>
            <a:pPr eaLnBrk="1" fontAlgn="auto" hangingPunct="1">
              <a:spcBef>
                <a:spcPts val="0"/>
              </a:spcBef>
              <a:spcAft>
                <a:spcPts val="0"/>
              </a:spcAft>
              <a:buClr>
                <a:srgbClr val="000000"/>
              </a:buClr>
              <a:buFont typeface="Arial"/>
              <a:buNone/>
              <a:defRPr/>
            </a:pPr>
            <a:r>
              <a:rPr lang="en-GB" sz="2000" kern="0" dirty="0">
                <a:latin typeface="Arial"/>
                <a:ea typeface="Arial"/>
                <a:cs typeface="Arial"/>
                <a:sym typeface="Arial"/>
              </a:rPr>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pPr eaLnBrk="1" fontAlgn="auto" hangingPunct="1">
              <a:spcBef>
                <a:spcPts val="0"/>
              </a:spcBef>
              <a:spcAft>
                <a:spcPts val="0"/>
              </a:spcAft>
              <a:buClr>
                <a:srgbClr val="000000"/>
              </a:buClr>
              <a:buFont typeface="Arial"/>
              <a:buNone/>
              <a:defRPr/>
            </a:pPr>
            <a:endParaRPr lang="en-GB" sz="2000" kern="0" dirty="0">
              <a:latin typeface="Arial"/>
              <a:ea typeface="Arial"/>
              <a:cs typeface="Arial"/>
              <a:sym typeface="Arial"/>
            </a:endParaRPr>
          </a:p>
          <a:p>
            <a:pPr marL="285750" lvl="7" indent="-285750">
              <a:buClr>
                <a:srgbClr val="000000"/>
              </a:buClr>
              <a:buFont typeface="Wingdings" panose="05000000000000000000" pitchFamily="2" charset="2"/>
              <a:buChar char="ü"/>
              <a:defRPr/>
            </a:pPr>
            <a:r>
              <a:rPr lang="en-IN" sz="2000" kern="0" dirty="0">
                <a:latin typeface="Arial"/>
                <a:ea typeface="Arial"/>
                <a:cs typeface="Arial"/>
                <a:sym typeface="Arial"/>
              </a:rPr>
              <a:t>Complex Booking Process</a:t>
            </a:r>
          </a:p>
          <a:p>
            <a:pPr marL="285750" lvl="7" indent="-285750">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Accessibility</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Inaccurate Scheduling and Tracking</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Inefficient Resource Management</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Customization Options</a:t>
            </a:r>
          </a:p>
        </p:txBody>
      </p:sp>
      <p:sp>
        <p:nvSpPr>
          <p:cNvPr id="3" name="TextBox 2"/>
          <p:cNvSpPr txBox="1"/>
          <p:nvPr/>
        </p:nvSpPr>
        <p:spPr>
          <a:xfrm>
            <a:off x="838200" y="762000"/>
            <a:ext cx="2364750"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Problem Statement:</a:t>
            </a:r>
            <a:endParaRPr lang="en-US" dirty="0"/>
          </a:p>
        </p:txBody>
      </p:sp>
    </p:spTree>
    <p:extLst>
      <p:ext uri="{BB962C8B-B14F-4D97-AF65-F5344CB8AC3E}">
        <p14:creationId xmlns:p14="http://schemas.microsoft.com/office/powerpoint/2010/main" val="40875908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543665"/>
            <a:ext cx="7966075" cy="4955203"/>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2000" dirty="0"/>
              <a:t>Streamline the booking process: Develop an intuitive interface for users to search routes, check seat availability, and make reservations seamlessly.</a:t>
            </a:r>
          </a:p>
          <a:p>
            <a:pPr eaLnBrk="1" hangingPunct="1">
              <a:buFont typeface="Wingdings" pitchFamily="2" charset="2"/>
              <a:buChar char="v"/>
            </a:pPr>
            <a:endParaRPr lang="en-GB" sz="2000" dirty="0"/>
          </a:p>
          <a:p>
            <a:pPr eaLnBrk="1" hangingPunct="1">
              <a:buFont typeface="Wingdings" pitchFamily="2" charset="2"/>
              <a:buChar char="v"/>
            </a:pPr>
            <a:r>
              <a:rPr lang="en-GB" sz="2000" dirty="0"/>
              <a:t>Enhance accessibility: Implement features catering to passengers with disabilities or special needs to ensure inclusivity and compliance with regulatory standards.</a:t>
            </a:r>
          </a:p>
          <a:p>
            <a:pPr eaLnBrk="1" hangingPunct="1">
              <a:buFont typeface="Wingdings" pitchFamily="2" charset="2"/>
              <a:buChar char="v"/>
            </a:pPr>
            <a:endParaRPr lang="en-GB" sz="2000" dirty="0"/>
          </a:p>
          <a:p>
            <a:pPr eaLnBrk="1" hangingPunct="1">
              <a:buFont typeface="Wingdings" pitchFamily="2" charset="2"/>
              <a:buChar char="v"/>
            </a:pPr>
            <a:r>
              <a:rPr lang="en-GB" sz="2000" dirty="0"/>
              <a:t>Improve accuracy in scheduling and tracking: Integrate real-time tracking systems to provide accurate arrival/departure information, enhancing passenger trust and satisfaction.</a:t>
            </a:r>
          </a:p>
          <a:p>
            <a:pPr eaLnBrk="1" hangingPunct="1">
              <a:buFont typeface="Wingdings" pitchFamily="2" charset="2"/>
              <a:buChar char="v"/>
            </a:pPr>
            <a:endParaRPr lang="en-GB" sz="2000" dirty="0"/>
          </a:p>
          <a:p>
            <a:pPr eaLnBrk="1" hangingPunct="1">
              <a:buFont typeface="Wingdings" pitchFamily="2" charset="2"/>
              <a:buChar char="v"/>
            </a:pPr>
            <a:r>
              <a:rPr lang="en-GB" sz="2000" dirty="0"/>
              <a:t>Optimize resource management: Develop tools for effective allocation of vehicles and personnel to minimize operational costs and maximize asset utilization.</a:t>
            </a:r>
          </a:p>
          <a:p>
            <a:pPr eaLnBrk="1" hangingPunct="1"/>
            <a:endParaRPr lang="en-IN" sz="1600" dirty="0"/>
          </a:p>
        </p:txBody>
      </p:sp>
      <p:sp>
        <p:nvSpPr>
          <p:cNvPr id="3" name="TextBox 2"/>
          <p:cNvSpPr txBox="1"/>
          <p:nvPr/>
        </p:nvSpPr>
        <p:spPr>
          <a:xfrm>
            <a:off x="990600" y="685800"/>
            <a:ext cx="2133918"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Project Overview:</a:t>
            </a:r>
            <a:endParaRPr lang="en-US" dirty="0"/>
          </a:p>
        </p:txBody>
      </p:sp>
    </p:spTree>
    <p:extLst>
      <p:ext uri="{BB962C8B-B14F-4D97-AF65-F5344CB8AC3E}">
        <p14:creationId xmlns:p14="http://schemas.microsoft.com/office/powerpoint/2010/main" val="39497889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1524000"/>
            <a:ext cx="8257253" cy="4708981"/>
          </a:xfrm>
          <a:prstGeom prst="rect">
            <a:avLst/>
          </a:prstGeom>
          <a:noFill/>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20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pPr eaLnBrk="1" hangingPunct="1"/>
            <a:endParaRPr lang="en-GB" sz="2000" dirty="0"/>
          </a:p>
          <a:p>
            <a:pPr eaLnBrk="1" hangingPunct="1">
              <a:buFont typeface="Wingdings" pitchFamily="2" charset="2"/>
              <a:buChar char="ü"/>
            </a:pPr>
            <a:r>
              <a:rPr lang="en-IN" sz="2000" dirty="0"/>
              <a:t>User Interface</a:t>
            </a:r>
          </a:p>
          <a:p>
            <a:pPr eaLnBrk="1" hangingPunct="1">
              <a:buFont typeface="Wingdings" pitchFamily="2" charset="2"/>
              <a:buChar char="ü"/>
            </a:pPr>
            <a:endParaRPr lang="en-IN" sz="2000" dirty="0"/>
          </a:p>
          <a:p>
            <a:pPr eaLnBrk="1" hangingPunct="1">
              <a:buFont typeface="Wingdings" pitchFamily="2" charset="2"/>
              <a:buChar char="ü"/>
            </a:pPr>
            <a:r>
              <a:rPr lang="en-IN" sz="2000" dirty="0"/>
              <a:t>Authentication and Authorization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Bus and Route Management</a:t>
            </a:r>
          </a:p>
          <a:p>
            <a:pPr eaLnBrk="1" hangingPunct="1">
              <a:buFont typeface="Wingdings" pitchFamily="2" charset="2"/>
              <a:buChar char="ü"/>
            </a:pPr>
            <a:endParaRPr lang="en-IN" sz="2000" dirty="0"/>
          </a:p>
          <a:p>
            <a:pPr eaLnBrk="1" hangingPunct="1">
              <a:buFont typeface="Wingdings" pitchFamily="2" charset="2"/>
              <a:buChar char="ü"/>
            </a:pPr>
            <a:r>
              <a:rPr lang="en-IN" sz="2000" dirty="0"/>
              <a:t>Booking and Reservation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Ticket Management</a:t>
            </a:r>
          </a:p>
        </p:txBody>
      </p:sp>
      <p:sp>
        <p:nvSpPr>
          <p:cNvPr id="3" name="TextBox 2"/>
          <p:cNvSpPr txBox="1"/>
          <p:nvPr/>
        </p:nvSpPr>
        <p:spPr>
          <a:xfrm>
            <a:off x="685800" y="838200"/>
            <a:ext cx="2313454"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Proposed Solution:</a:t>
            </a:r>
            <a:endParaRPr lang="en-US" dirty="0"/>
          </a:p>
        </p:txBody>
      </p:sp>
    </p:spTree>
    <p:extLst>
      <p:ext uri="{BB962C8B-B14F-4D97-AF65-F5344CB8AC3E}">
        <p14:creationId xmlns:p14="http://schemas.microsoft.com/office/powerpoint/2010/main" val="32207673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581400"/>
            <a:ext cx="24384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3603523"/>
            <a:ext cx="3505200"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1"/>
          <p:cNvSpPr txBox="1">
            <a:spLocks noChangeArrowheads="1"/>
          </p:cNvSpPr>
          <p:nvPr/>
        </p:nvSpPr>
        <p:spPr bwMode="auto">
          <a:xfrm>
            <a:off x="778668" y="2895600"/>
            <a:ext cx="33194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Front-end</a:t>
            </a:r>
          </a:p>
        </p:txBody>
      </p:sp>
      <p:sp>
        <p:nvSpPr>
          <p:cNvPr id="6" name="TextBox 12"/>
          <p:cNvSpPr txBox="1">
            <a:spLocks noChangeArrowheads="1"/>
          </p:cNvSpPr>
          <p:nvPr/>
        </p:nvSpPr>
        <p:spPr bwMode="auto">
          <a:xfrm>
            <a:off x="4483510" y="2895599"/>
            <a:ext cx="35814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Back-end</a:t>
            </a:r>
          </a:p>
        </p:txBody>
      </p:sp>
      <p:sp>
        <p:nvSpPr>
          <p:cNvPr id="7" name="TextBox 6"/>
          <p:cNvSpPr txBox="1"/>
          <p:nvPr/>
        </p:nvSpPr>
        <p:spPr>
          <a:xfrm>
            <a:off x="2903686" y="1297407"/>
            <a:ext cx="3159648" cy="461665"/>
          </a:xfrm>
          <a:prstGeom prst="rect">
            <a:avLst/>
          </a:prstGeom>
          <a:noFill/>
        </p:spPr>
        <p:txBody>
          <a:bodyPr wrap="none" rtlCol="0">
            <a:spAutoFit/>
          </a:bodyPr>
          <a:lstStyle/>
          <a:p>
            <a:r>
              <a:rPr lang="en-US" sz="2400" dirty="0" smtClean="0">
                <a:latin typeface="Times New Roman" pitchFamily="18" charset="0"/>
                <a:cs typeface="Times New Roman" pitchFamily="18" charset="0"/>
              </a:rPr>
              <a:t>TECHNOLOGY USED</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4220194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454742" y="1752600"/>
            <a:ext cx="8229600" cy="4739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1600" dirty="0"/>
              <a:t>To model a bus reservation system, we can consider the following entities and their attributes:</a:t>
            </a:r>
          </a:p>
          <a:p>
            <a:pPr eaLnBrk="1" hangingPunct="1"/>
            <a:r>
              <a:rPr lang="en-GB" sz="1600" b="1" dirty="0"/>
              <a:t>User</a:t>
            </a:r>
            <a:r>
              <a:rPr lang="en-GB" sz="1600" dirty="0"/>
              <a:t>:</a:t>
            </a:r>
          </a:p>
          <a:p>
            <a:pPr marL="0" lvl="1" eaLnBrk="1" hangingPunct="1"/>
            <a:r>
              <a:rPr lang="en-GB" sz="1600" dirty="0"/>
              <a:t>Attributes: </a:t>
            </a:r>
            <a:r>
              <a:rPr lang="en-GB" sz="1600" dirty="0" err="1"/>
              <a:t>user_id</a:t>
            </a:r>
            <a:r>
              <a:rPr lang="en-GB" sz="1600" dirty="0"/>
              <a:t>, username, email, password, role (customer or administrator), etc.</a:t>
            </a:r>
          </a:p>
          <a:p>
            <a:pPr marL="0" lvl="1" eaLnBrk="1" hangingPunct="1"/>
            <a:endParaRPr lang="en-GB" sz="1600" dirty="0"/>
          </a:p>
          <a:p>
            <a:pPr eaLnBrk="1" hangingPunct="1"/>
            <a:r>
              <a:rPr lang="en-GB" sz="1600" b="1" dirty="0"/>
              <a:t>Bus</a:t>
            </a:r>
            <a:r>
              <a:rPr lang="en-GB" sz="1600" dirty="0"/>
              <a:t>:</a:t>
            </a:r>
          </a:p>
          <a:p>
            <a:pPr marL="0" lvl="1" eaLnBrk="1" hangingPunct="1"/>
            <a:r>
              <a:rPr lang="en-GB" sz="1600" dirty="0"/>
              <a:t>Attributes: </a:t>
            </a:r>
            <a:r>
              <a:rPr lang="en-GB" sz="1600" dirty="0" err="1"/>
              <a:t>bus_id</a:t>
            </a:r>
            <a:r>
              <a:rPr lang="en-GB" sz="1600" dirty="0"/>
              <a:t>, </a:t>
            </a:r>
            <a:r>
              <a:rPr lang="en-GB" sz="1600" dirty="0" err="1"/>
              <a:t>bus_name</a:t>
            </a:r>
            <a:r>
              <a:rPr lang="en-GB" sz="1600" dirty="0"/>
              <a:t>, </a:t>
            </a:r>
            <a:r>
              <a:rPr lang="en-GB" sz="1600" dirty="0" err="1"/>
              <a:t>bus_type</a:t>
            </a:r>
            <a:r>
              <a:rPr lang="en-GB" sz="1600" dirty="0"/>
              <a:t>, </a:t>
            </a:r>
            <a:r>
              <a:rPr lang="en-GB" sz="1600" dirty="0" err="1"/>
              <a:t>total_seats</a:t>
            </a:r>
            <a:r>
              <a:rPr lang="en-GB" sz="1600" dirty="0"/>
              <a:t>, etc.</a:t>
            </a:r>
          </a:p>
          <a:p>
            <a:pPr marL="0" lvl="1" eaLnBrk="1" hangingPunct="1"/>
            <a:endParaRPr lang="en-GB" sz="1600" dirty="0"/>
          </a:p>
          <a:p>
            <a:pPr eaLnBrk="1" hangingPunct="1"/>
            <a:r>
              <a:rPr lang="en-GB" sz="1600" b="1" dirty="0"/>
              <a:t>Route</a:t>
            </a:r>
            <a:r>
              <a:rPr lang="en-GB" sz="1600" dirty="0"/>
              <a:t>:</a:t>
            </a:r>
          </a:p>
          <a:p>
            <a:pPr marL="0" lvl="1" eaLnBrk="1" hangingPunct="1"/>
            <a:r>
              <a:rPr lang="en-GB" sz="1600" dirty="0"/>
              <a:t>Attributes: </a:t>
            </a:r>
            <a:r>
              <a:rPr lang="en-GB" sz="1600" dirty="0" err="1"/>
              <a:t>route_id</a:t>
            </a:r>
            <a:r>
              <a:rPr lang="en-GB" sz="1600" dirty="0"/>
              <a:t>, origin, destination, distance, etc.</a:t>
            </a:r>
          </a:p>
          <a:p>
            <a:pPr marL="0" lvl="1" eaLnBrk="1" hangingPunct="1"/>
            <a:endParaRPr lang="en-GB" sz="1600" dirty="0"/>
          </a:p>
          <a:p>
            <a:pPr eaLnBrk="1" hangingPunct="1"/>
            <a:r>
              <a:rPr lang="en-GB" sz="1600" b="1" dirty="0"/>
              <a:t>Booking</a:t>
            </a:r>
            <a:r>
              <a:rPr lang="en-GB" sz="1600" dirty="0"/>
              <a:t>:</a:t>
            </a:r>
          </a:p>
          <a:p>
            <a:pPr marL="0" lvl="1" eaLnBrk="1" hangingPunct="1"/>
            <a:r>
              <a:rPr lang="en-GB" sz="1600" dirty="0"/>
              <a:t>Attributes: </a:t>
            </a:r>
            <a:r>
              <a:rPr lang="en-GB" sz="1600" dirty="0" err="1"/>
              <a:t>booking_id</a:t>
            </a:r>
            <a:r>
              <a:rPr lang="en-GB" sz="1600" dirty="0"/>
              <a:t>, </a:t>
            </a:r>
            <a:r>
              <a:rPr lang="en-GB" sz="1600" dirty="0" err="1"/>
              <a:t>user_id</a:t>
            </a:r>
            <a:r>
              <a:rPr lang="en-GB" sz="1600" dirty="0"/>
              <a:t> (foreign key referencing User), </a:t>
            </a:r>
            <a:r>
              <a:rPr lang="en-GB" sz="1600" dirty="0" err="1"/>
              <a:t>bus_id</a:t>
            </a:r>
            <a:r>
              <a:rPr lang="en-GB" sz="1600" dirty="0"/>
              <a:t> (foreign key referencing Bus), </a:t>
            </a:r>
            <a:r>
              <a:rPr lang="en-GB" sz="1600" dirty="0" err="1"/>
              <a:t>route_id</a:t>
            </a:r>
            <a:r>
              <a:rPr lang="en-GB" sz="1600" dirty="0"/>
              <a:t> (foreign key referencing Route), </a:t>
            </a:r>
            <a:r>
              <a:rPr lang="en-GB" sz="1600" dirty="0" err="1"/>
              <a:t>booking_date</a:t>
            </a:r>
            <a:r>
              <a:rPr lang="en-GB" sz="1600" dirty="0"/>
              <a:t>, status (confirmed, </a:t>
            </a:r>
            <a:r>
              <a:rPr lang="en-GB" sz="1600" dirty="0" err="1"/>
              <a:t>canceled</a:t>
            </a:r>
            <a:r>
              <a:rPr lang="en-GB" sz="1600" dirty="0"/>
              <a:t>, pending), etc.</a:t>
            </a:r>
          </a:p>
          <a:p>
            <a:pPr marL="0" lvl="1" eaLnBrk="1" hangingPunct="1"/>
            <a:endParaRPr lang="en-GB" sz="1600" dirty="0"/>
          </a:p>
          <a:p>
            <a:pPr eaLnBrk="1" hangingPunct="1"/>
            <a:r>
              <a:rPr lang="en-GB" sz="1600" b="1" dirty="0"/>
              <a:t>Seat</a:t>
            </a:r>
            <a:r>
              <a:rPr lang="en-GB" sz="1600" dirty="0"/>
              <a:t>:</a:t>
            </a:r>
          </a:p>
          <a:p>
            <a:pPr marL="0" lvl="1" eaLnBrk="1" hangingPunct="1"/>
            <a:r>
              <a:rPr lang="en-GB" sz="1600" dirty="0"/>
              <a:t>Attributes: </a:t>
            </a:r>
            <a:r>
              <a:rPr lang="en-GB" sz="1600" dirty="0" err="1"/>
              <a:t>seat_id</a:t>
            </a:r>
            <a:r>
              <a:rPr lang="en-GB" sz="1600" dirty="0"/>
              <a:t>, </a:t>
            </a:r>
            <a:r>
              <a:rPr lang="en-GB" sz="1600" dirty="0" err="1"/>
              <a:t>bus_id</a:t>
            </a:r>
            <a:r>
              <a:rPr lang="en-GB" sz="1600" dirty="0"/>
              <a:t> (foreign key referencing Bus), </a:t>
            </a:r>
            <a:r>
              <a:rPr lang="en-GB" sz="1600" dirty="0" err="1"/>
              <a:t>seat_number</a:t>
            </a:r>
            <a:r>
              <a:rPr lang="en-GB" sz="1600" dirty="0"/>
              <a:t>, availability, etc.</a:t>
            </a:r>
          </a:p>
          <a:p>
            <a:pPr eaLnBrk="1" hangingPunct="1"/>
            <a:endParaRPr lang="en-IN" dirty="0"/>
          </a:p>
        </p:txBody>
      </p:sp>
      <p:sp>
        <p:nvSpPr>
          <p:cNvPr id="3" name="Rectangle 2"/>
          <p:cNvSpPr/>
          <p:nvPr/>
        </p:nvSpPr>
        <p:spPr>
          <a:xfrm>
            <a:off x="609600" y="914400"/>
            <a:ext cx="2390398" cy="369332"/>
          </a:xfrm>
          <a:prstGeom prst="rect">
            <a:avLst/>
          </a:prstGeom>
        </p:spPr>
        <p:txBody>
          <a:bodyPr wrap="none">
            <a:spAutoFit/>
          </a:bodyPr>
          <a:lstStyle/>
          <a:p>
            <a:r>
              <a:rPr lang="en-IN" b="1" dirty="0" smtClean="0">
                <a:solidFill>
                  <a:srgbClr val="213163"/>
                </a:solidFill>
                <a:latin typeface="Arial" pitchFamily="34" charset="0"/>
                <a:cs typeface="Arial" pitchFamily="34" charset="0"/>
              </a:rPr>
              <a:t>Modelling &amp; Results</a:t>
            </a:r>
            <a:endParaRPr lang="en-US" dirty="0"/>
          </a:p>
        </p:txBody>
      </p:sp>
    </p:spTree>
    <p:extLst>
      <p:ext uri="{BB962C8B-B14F-4D97-AF65-F5344CB8AC3E}">
        <p14:creationId xmlns:p14="http://schemas.microsoft.com/office/powerpoint/2010/main" val="2647998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6863" y="2362200"/>
            <a:ext cx="6010275" cy="317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915410" y="1447800"/>
            <a:ext cx="1313180" cy="369332"/>
          </a:xfrm>
          <a:prstGeom prst="rect">
            <a:avLst/>
          </a:prstGeom>
        </p:spPr>
        <p:txBody>
          <a:bodyPr wrap="none">
            <a:spAutoFit/>
          </a:bodyPr>
          <a:lstStyle/>
          <a:p>
            <a:r>
              <a:rPr lang="en-US" dirty="0" smtClean="0">
                <a:latin typeface="Arial" pitchFamily="34" charset="0"/>
                <a:cs typeface="Arial" pitchFamily="34" charset="0"/>
              </a:rPr>
              <a:t>Homepage</a:t>
            </a:r>
            <a:endParaRPr lang="en-US" dirty="0"/>
          </a:p>
        </p:txBody>
      </p:sp>
    </p:spTree>
    <p:extLst>
      <p:ext uri="{BB962C8B-B14F-4D97-AF65-F5344CB8AC3E}">
        <p14:creationId xmlns:p14="http://schemas.microsoft.com/office/powerpoint/2010/main" val="30465291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117</TotalTime>
  <Words>608</Words>
  <Application>Microsoft Office PowerPoint</Application>
  <PresentationFormat>On-screen Show (4:3)</PresentationFormat>
  <Paragraphs>90</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Oriel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Shalini</dc:creator>
  <cp:lastModifiedBy>Shalini</cp:lastModifiedBy>
  <cp:revision>6</cp:revision>
  <dcterms:created xsi:type="dcterms:W3CDTF">2024-04-09T04:24:54Z</dcterms:created>
  <dcterms:modified xsi:type="dcterms:W3CDTF">2024-04-09T06:21:59Z</dcterms:modified>
</cp:coreProperties>
</file>

<file path=docProps/thumbnail.jpeg>
</file>